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media/image2.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sldImg"/>
          </p:nvPr>
        </p:nvSpPr>
        <p:spPr>
          <a:prstGeom prst="rect">
            <a:avLst/>
          </a:prstGeom>
        </p:spPr>
        <p:txBody>
          <a:bodyPr/>
          <a:lstStyle/>
          <a:p>
            <a:pPr/>
          </a:p>
        </p:txBody>
      </p:sp>
      <p:sp>
        <p:nvSpPr>
          <p:cNvPr id="153" name="Shape 153"/>
          <p:cNvSpPr/>
          <p:nvPr>
            <p:ph type="body" sz="quarter" idx="1"/>
          </p:nvPr>
        </p:nvSpPr>
        <p:spPr>
          <a:prstGeom prst="rect">
            <a:avLst/>
          </a:prstGeom>
        </p:spPr>
        <p:txBody>
          <a:bodyPr/>
          <a:lstStyle/>
          <a:p>
            <a:pPr/>
            <a:r>
              <a:t>Explain the five stages:</a:t>
            </a:r>
            <a:br/>
          </a:p>
          <a:p>
            <a:pPr/>
            <a:r>
              <a:t>We Feel</a:t>
            </a:r>
          </a:p>
          <a:p>
            <a:pPr/>
            <a:r>
              <a:t>Students are given time to empathize or feel for someone who may have or facing some problems. They look at the needs and concerns of the person whom they are empathizing with, as well as, the social or personal situations they are in. </a:t>
            </a:r>
          </a:p>
          <a:p>
            <a:pPr/>
            <a:r>
              <a:t>We Investigate</a:t>
            </a:r>
          </a:p>
          <a:p>
            <a:pPr/>
            <a:r>
              <a:t>Students dig deeper into the problem that they have identified. They clearly identify the problem and its root, the conditions, and consequences that go with it. They start to ask: “How can we…”</a:t>
            </a:r>
          </a:p>
          <a:p>
            <a:pPr/>
            <a:r>
              <a:t>We Imagine and Plan</a:t>
            </a:r>
          </a:p>
          <a:p>
            <a:pPr/>
            <a:r>
              <a:t>Students lay their plan on how to solve or provide a solution to the problem. They identify as many solutions as they can. In the end, they need to choose the “best” solution according to feasibility, effectivity, and efficiency. </a:t>
            </a:r>
          </a:p>
          <a:p>
            <a:pPr/>
            <a:r>
              <a:t>We Build and Test</a:t>
            </a:r>
          </a:p>
          <a:p>
            <a:pPr/>
            <a:r>
              <a:t>Students build and create the prototype of the solution. They can be as resourceful and creative in building their prototype. Students can let others use and test their prototype. They further evaluate and work on improving their prototype based on the feedback from the first users or testers. </a:t>
            </a:r>
          </a:p>
          <a:p>
            <a:pPr/>
            <a:r>
              <a:t>We Share and Listen</a:t>
            </a:r>
          </a:p>
          <a:p>
            <a:pPr/>
            <a:r>
              <a:t>Students are ready to bring their solution out in the public. They share their product and the story behind it. They listen to the feedback and comments of other people to further improve their solution.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sldImg"/>
          </p:nvPr>
        </p:nvSpPr>
        <p:spPr>
          <a:prstGeom prst="rect">
            <a:avLst/>
          </a:prstGeom>
        </p:spPr>
        <p:txBody>
          <a:bodyPr/>
          <a:lstStyle/>
          <a:p>
            <a:pPr/>
          </a:p>
        </p:txBody>
      </p:sp>
      <p:sp>
        <p:nvSpPr>
          <p:cNvPr id="169" name="Shape 169"/>
          <p:cNvSpPr/>
          <p:nvPr>
            <p:ph type="body" sz="quarter" idx="1"/>
          </p:nvPr>
        </p:nvSpPr>
        <p:spPr>
          <a:prstGeom prst="rect">
            <a:avLst/>
          </a:prstGeom>
        </p:spPr>
        <p:txBody>
          <a:bodyPr/>
          <a:lstStyle/>
          <a:p>
            <a:pPr/>
            <a:r>
              <a:t>Explain what empathy means and how they can show empathy to their clients. </a:t>
            </a:r>
          </a:p>
          <a:p>
            <a:pPr/>
            <a:r>
              <a:t>We Feel Worksheet/ empathy map will be done after this.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sldImg"/>
          </p:nvPr>
        </p:nvSpPr>
        <p:spPr>
          <a:prstGeom prst="rect">
            <a:avLst/>
          </a:prstGeom>
        </p:spPr>
        <p:txBody>
          <a:bodyPr/>
          <a:lstStyle/>
          <a:p>
            <a:pPr/>
          </a:p>
        </p:txBody>
      </p:sp>
      <p:sp>
        <p:nvSpPr>
          <p:cNvPr id="179" name="Shape 179"/>
          <p:cNvSpPr/>
          <p:nvPr>
            <p:ph type="body" sz="quarter" idx="1"/>
          </p:nvPr>
        </p:nvSpPr>
        <p:spPr>
          <a:prstGeom prst="rect">
            <a:avLst/>
          </a:prstGeom>
        </p:spPr>
        <p:txBody>
          <a:bodyPr/>
          <a:lstStyle/>
          <a:p>
            <a:pPr/>
            <a:r>
              <a:t>Explain what empathy means and how they can show empathy to their clients. </a:t>
            </a:r>
          </a:p>
          <a:p>
            <a:pPr/>
            <a:r>
              <a:t>We Feel Worksheet/ empathy map will be done after this.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a:p>
        </p:txBody>
      </p:sp>
      <p:sp>
        <p:nvSpPr>
          <p:cNvPr id="187" name="Shape 187"/>
          <p:cNvSpPr/>
          <p:nvPr>
            <p:ph type="body" sz="quarter" idx="1"/>
          </p:nvPr>
        </p:nvSpPr>
        <p:spPr>
          <a:prstGeom prst="rect">
            <a:avLst/>
          </a:prstGeom>
        </p:spPr>
        <p:txBody>
          <a:bodyPr/>
          <a:lstStyle/>
          <a:p>
            <a:pPr/>
            <a:r>
              <a:t>Explain what empathy means and how they can show empathy to their clients. </a:t>
            </a:r>
          </a:p>
          <a:p>
            <a:pPr/>
            <a:r>
              <a:t>We Feel Worksheet/ empathy map will be done after this.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sldImg"/>
          </p:nvPr>
        </p:nvSpPr>
        <p:spPr>
          <a:prstGeom prst="rect">
            <a:avLst/>
          </a:prstGeom>
        </p:spPr>
        <p:txBody>
          <a:bodyPr/>
          <a:lstStyle/>
          <a:p>
            <a:pPr/>
          </a:p>
        </p:txBody>
      </p:sp>
      <p:sp>
        <p:nvSpPr>
          <p:cNvPr id="195" name="Shape 195"/>
          <p:cNvSpPr/>
          <p:nvPr>
            <p:ph type="body" sz="quarter" idx="1"/>
          </p:nvPr>
        </p:nvSpPr>
        <p:spPr>
          <a:prstGeom prst="rect">
            <a:avLst/>
          </a:prstGeom>
        </p:spPr>
        <p:txBody>
          <a:bodyPr/>
          <a:lstStyle/>
          <a:p>
            <a:pPr/>
            <a:r>
              <a:t>Explain what empathy means and how they can show empathy to their clients. </a:t>
            </a:r>
          </a:p>
          <a:p>
            <a:pPr/>
            <a:r>
              <a:t>We Feel Worksheet/ empathy map will be done after this.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sldImg"/>
          </p:nvPr>
        </p:nvSpPr>
        <p:spPr>
          <a:prstGeom prst="rect">
            <a:avLst/>
          </a:prstGeom>
        </p:spPr>
        <p:txBody>
          <a:bodyPr/>
          <a:lstStyle/>
          <a:p>
            <a:pPr/>
          </a:p>
        </p:txBody>
      </p:sp>
      <p:sp>
        <p:nvSpPr>
          <p:cNvPr id="203" name="Shape 203"/>
          <p:cNvSpPr/>
          <p:nvPr>
            <p:ph type="body" sz="quarter" idx="1"/>
          </p:nvPr>
        </p:nvSpPr>
        <p:spPr>
          <a:prstGeom prst="rect">
            <a:avLst/>
          </a:prstGeom>
        </p:spPr>
        <p:txBody>
          <a:bodyPr/>
          <a:lstStyle/>
          <a:p>
            <a:pPr/>
            <a:r>
              <a:t>Explain what empathy means and how they can show empathy to their clients. </a:t>
            </a:r>
          </a:p>
          <a:p>
            <a:pPr/>
            <a:r>
              <a:t>We Feel Worksheet/ empathy map will be done after this.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ph type="sldImg"/>
          </p:nvPr>
        </p:nvSpPr>
        <p:spPr>
          <a:prstGeom prst="rect">
            <a:avLst/>
          </a:prstGeom>
        </p:spPr>
        <p:txBody>
          <a:bodyPr/>
          <a:lstStyle/>
          <a:p>
            <a:pPr/>
          </a:p>
        </p:txBody>
      </p:sp>
      <p:sp>
        <p:nvSpPr>
          <p:cNvPr id="211" name="Shape 211"/>
          <p:cNvSpPr/>
          <p:nvPr>
            <p:ph type="body" sz="quarter" idx="1"/>
          </p:nvPr>
        </p:nvSpPr>
        <p:spPr>
          <a:prstGeom prst="rect">
            <a:avLst/>
          </a:prstGeom>
        </p:spPr>
        <p:txBody>
          <a:bodyPr/>
          <a:lstStyle/>
          <a:p>
            <a:pPr/>
            <a:r>
              <a:t>Explain what empathy means and how they can show empathy to their clients. </a:t>
            </a:r>
          </a:p>
          <a:p>
            <a:pPr/>
            <a:r>
              <a:t>We Feel Worksheet/ empathy map will be done after this.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228600" algn="ctr">
              <a:spcBef>
                <a:spcPts val="0"/>
              </a:spcBef>
              <a:buSzTx/>
              <a:buNone/>
              <a:defRPr sz="5400"/>
            </a:lvl2pPr>
            <a:lvl3pPr marL="0" indent="457200" algn="ctr">
              <a:spcBef>
                <a:spcPts val="0"/>
              </a:spcBef>
              <a:buSzTx/>
              <a:buNone/>
              <a:defRPr sz="5400"/>
            </a:lvl3pPr>
            <a:lvl4pPr marL="0" indent="685800" algn="ctr">
              <a:spcBef>
                <a:spcPts val="0"/>
              </a:spcBef>
              <a:buSzTx/>
              <a:buNone/>
              <a:defRPr sz="5400"/>
            </a:lvl4pPr>
            <a:lvl5pPr marL="0" indent="91440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–Johnny Appleseed</a:t>
            </a:r>
          </a:p>
        </p:txBody>
      </p:sp>
      <p:sp>
        <p:nvSpPr>
          <p:cNvPr id="94" name="“Type a quote here.”"/>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228600" algn="ctr">
              <a:spcBef>
                <a:spcPts val="0"/>
              </a:spcBef>
              <a:buSzTx/>
              <a:buNone/>
              <a:defRPr sz="5400"/>
            </a:lvl2pPr>
            <a:lvl3pPr marL="0" indent="457200" algn="ctr">
              <a:spcBef>
                <a:spcPts val="0"/>
              </a:spcBef>
              <a:buSzTx/>
              <a:buNone/>
              <a:defRPr sz="5400"/>
            </a:lvl3pPr>
            <a:lvl4pPr marL="0" indent="685800" algn="ctr">
              <a:spcBef>
                <a:spcPts val="0"/>
              </a:spcBef>
              <a:buSzTx/>
              <a:buNone/>
              <a:defRPr sz="5400"/>
            </a:lvl4pPr>
            <a:lvl5pPr marL="0" indent="91440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13165980" y="952500"/>
            <a:ext cx="9525001" cy="11468100"/>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228600" algn="ctr">
              <a:spcBef>
                <a:spcPts val="0"/>
              </a:spcBef>
              <a:buSzTx/>
              <a:buNone/>
              <a:defRPr sz="5400"/>
            </a:lvl2pPr>
            <a:lvl3pPr marL="0" indent="457200" algn="ctr">
              <a:spcBef>
                <a:spcPts val="0"/>
              </a:spcBef>
              <a:buSzTx/>
              <a:buNone/>
              <a:defRPr sz="5400"/>
            </a:lvl3pPr>
            <a:lvl4pPr marL="0" indent="685800" algn="ctr">
              <a:spcBef>
                <a:spcPts val="0"/>
              </a:spcBef>
              <a:buSzTx/>
              <a:buNone/>
              <a:defRPr sz="5400"/>
            </a:lvl4pPr>
            <a:lvl5pPr marL="0" indent="91440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13169900" y="3149600"/>
            <a:ext cx="95250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4" name="Image"/>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5" name="Image"/>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ln>
            <a:noFill/>
          </a:ln>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google.com.ph/url?sa=i&amp;rct=j&amp;q=&amp;esrc=s&amp;source=images&amp;cd=&amp;cad=rja&amp;uact=8&amp;ved=0ahUKEwj-pfmOnPTXAhWGbbwKHUOYBi0QjB0IBg&amp;url=https%3A%2F%2Fwww.shareicon.net%2Ftag%2Fbackpack&amp;psig=AOvVaw0esisI9S6dLLxKssMrnZgM&amp;ust=1512609624119033" TargetMode="External"/><Relationship Id="rId3"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 Id="rId3"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9" name="Kids Can! Banner.jpeg" descr="Kids Can! Banner.jpeg"/>
          <p:cNvPicPr>
            <a:picLocks noChangeAspect="1"/>
          </p:cNvPicPr>
          <p:nvPr/>
        </p:nvPicPr>
        <p:blipFill>
          <a:blip r:embed="rId2">
            <a:extLst/>
          </a:blip>
          <a:stretch>
            <a:fillRect/>
          </a:stretch>
        </p:blipFill>
        <p:spPr>
          <a:xfrm>
            <a:off x="196117" y="-1"/>
            <a:ext cx="24384001" cy="1371600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tep 2: We Investigate"/>
          <p:cNvSpPr txBox="1"/>
          <p:nvPr>
            <p:ph type="title"/>
          </p:nvPr>
        </p:nvSpPr>
        <p:spPr>
          <a:xfrm>
            <a:off x="1778000" y="611230"/>
            <a:ext cx="20828000" cy="1534312"/>
          </a:xfrm>
          <a:prstGeom prst="rect">
            <a:avLst/>
          </a:prstGeom>
        </p:spPr>
        <p:txBody>
          <a:bodyPr/>
          <a:lstStyle>
            <a:lvl1pPr defTabSz="676909">
              <a:defRPr b="1" i="1" sz="9184">
                <a:solidFill>
                  <a:schemeClr val="accent1">
                    <a:lumOff val="-13575"/>
                  </a:schemeClr>
                </a:solidFill>
                <a:latin typeface="Century Gothic"/>
                <a:ea typeface="Century Gothic"/>
                <a:cs typeface="Century Gothic"/>
                <a:sym typeface="Century Gothic"/>
              </a:defRPr>
            </a:lvl1pPr>
          </a:lstStyle>
          <a:p>
            <a:pPr/>
            <a:r>
              <a:t>Step 2: We Investigate</a:t>
            </a:r>
          </a:p>
        </p:txBody>
      </p:sp>
      <p:sp>
        <p:nvSpPr>
          <p:cNvPr id="172" name="“digging deeper about the problem”"/>
          <p:cNvSpPr txBox="1"/>
          <p:nvPr/>
        </p:nvSpPr>
        <p:spPr>
          <a:xfrm>
            <a:off x="1778000" y="2045787"/>
            <a:ext cx="20828000" cy="15343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defTabSz="668655">
              <a:defRPr i="1" sz="9072">
                <a:solidFill>
                  <a:schemeClr val="accent1">
                    <a:lumOff val="-13575"/>
                  </a:schemeClr>
                </a:solidFill>
                <a:latin typeface="Century Gothic"/>
                <a:ea typeface="Century Gothic"/>
                <a:cs typeface="Century Gothic"/>
                <a:sym typeface="Century Gothic"/>
              </a:defRPr>
            </a:lvl1pPr>
          </a:lstStyle>
          <a:p>
            <a:pPr/>
            <a:r>
              <a:t>“digging deeper about the problem”</a:t>
            </a:r>
          </a:p>
        </p:txBody>
      </p:sp>
      <p:sp>
        <p:nvSpPr>
          <p:cNvPr id="173" name="DEFINE your client’s need by writing a NEEDS STATEMENT…"/>
          <p:cNvSpPr txBox="1"/>
          <p:nvPr/>
        </p:nvSpPr>
        <p:spPr>
          <a:xfrm>
            <a:off x="2258807" y="6798516"/>
            <a:ext cx="19866387" cy="355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b="0" sz="5600">
                <a:latin typeface="Century Gothic"/>
                <a:ea typeface="Century Gothic"/>
                <a:cs typeface="Century Gothic"/>
                <a:sym typeface="Century Gothic"/>
              </a:defRPr>
            </a:pPr>
            <a:r>
              <a:t>DEFINE your client’s need by writing a </a:t>
            </a:r>
            <a:r>
              <a:t>NEEDS STATEMENT</a:t>
            </a:r>
          </a:p>
          <a:p>
            <a:pPr defTabSz="457200">
              <a:defRPr b="0" sz="5600">
                <a:latin typeface="Century Gothic"/>
                <a:ea typeface="Century Gothic"/>
                <a:cs typeface="Century Gothic"/>
                <a:sym typeface="Century Gothic"/>
              </a:defRPr>
            </a:pPr>
            <a:r>
              <a:t> </a:t>
            </a:r>
          </a:p>
          <a:p>
            <a:pPr defTabSz="457200">
              <a:defRPr b="0" sz="5600">
                <a:latin typeface="Century Gothic"/>
                <a:ea typeface="Century Gothic"/>
                <a:cs typeface="Century Gothic"/>
                <a:sym typeface="Century Gothic"/>
              </a:defRPr>
            </a:pPr>
            <a:r>
              <a:t>Follow this statement format: _____(Name)_____ </a:t>
            </a:r>
          </a:p>
          <a:p>
            <a:pPr defTabSz="457200">
              <a:defRPr b="0" sz="5600">
                <a:latin typeface="Century Gothic"/>
                <a:ea typeface="Century Gothic"/>
                <a:cs typeface="Century Gothic"/>
                <a:sym typeface="Century Gothic"/>
              </a:defRPr>
            </a:pPr>
            <a:r>
              <a:t>needs ________________ because ______________________.</a:t>
            </a:r>
          </a:p>
        </p:txBody>
      </p:sp>
      <p:sp>
        <p:nvSpPr>
          <p:cNvPr id="174" name="Make the problem clear and research about it."/>
          <p:cNvSpPr txBox="1"/>
          <p:nvPr/>
        </p:nvSpPr>
        <p:spPr>
          <a:xfrm>
            <a:off x="1778000" y="4422151"/>
            <a:ext cx="20828000" cy="15343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defTabSz="528319">
              <a:defRPr i="1" sz="7168">
                <a:solidFill>
                  <a:schemeClr val="accent1"/>
                </a:solidFill>
                <a:latin typeface="Century Gothic"/>
                <a:ea typeface="Century Gothic"/>
                <a:cs typeface="Century Gothic"/>
                <a:sym typeface="Century Gothic"/>
              </a:defRPr>
            </a:lvl1pPr>
          </a:lstStyle>
          <a:p>
            <a:pPr/>
            <a:r>
              <a:t>Make the problem clear and research about it.</a:t>
            </a:r>
          </a:p>
        </p:txBody>
      </p:sp>
      <p:grpSp>
        <p:nvGrpSpPr>
          <p:cNvPr id="177" name="Group"/>
          <p:cNvGrpSpPr/>
          <p:nvPr/>
        </p:nvGrpSpPr>
        <p:grpSpPr>
          <a:xfrm>
            <a:off x="14220470" y="11639457"/>
            <a:ext cx="9684756" cy="1785568"/>
            <a:chOff x="0" y="0"/>
            <a:chExt cx="9684755" cy="1785566"/>
          </a:xfrm>
        </p:grpSpPr>
        <p:pic>
          <p:nvPicPr>
            <p:cNvPr id="175"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176"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tep 3: We Imagine and Plan"/>
          <p:cNvSpPr txBox="1"/>
          <p:nvPr>
            <p:ph type="title"/>
          </p:nvPr>
        </p:nvSpPr>
        <p:spPr>
          <a:xfrm>
            <a:off x="1778000" y="611230"/>
            <a:ext cx="20828000" cy="1534312"/>
          </a:xfrm>
          <a:prstGeom prst="rect">
            <a:avLst/>
          </a:prstGeom>
        </p:spPr>
        <p:txBody>
          <a:bodyPr/>
          <a:lstStyle>
            <a:lvl1pPr defTabSz="676909">
              <a:defRPr b="1" i="1" sz="9184">
                <a:solidFill>
                  <a:schemeClr val="accent1">
                    <a:hueOff val="114395"/>
                    <a:lumOff val="-24975"/>
                  </a:schemeClr>
                </a:solidFill>
                <a:latin typeface="Century Gothic"/>
                <a:ea typeface="Century Gothic"/>
                <a:cs typeface="Century Gothic"/>
                <a:sym typeface="Century Gothic"/>
              </a:defRPr>
            </a:lvl1pPr>
          </a:lstStyle>
          <a:p>
            <a:pPr/>
            <a:r>
              <a:t>Step 3: We Imagine and Plan</a:t>
            </a:r>
          </a:p>
        </p:txBody>
      </p:sp>
      <p:sp>
        <p:nvSpPr>
          <p:cNvPr id="182" name="Directions:…"/>
          <p:cNvSpPr txBox="1"/>
          <p:nvPr/>
        </p:nvSpPr>
        <p:spPr>
          <a:xfrm>
            <a:off x="1317205" y="2788356"/>
            <a:ext cx="22487914" cy="885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ts val="11300"/>
              </a:lnSpc>
              <a:spcBef>
                <a:spcPts val="1200"/>
              </a:spcBef>
              <a:defRPr b="0" sz="5800">
                <a:latin typeface="Century Gothic"/>
                <a:ea typeface="Century Gothic"/>
                <a:cs typeface="Century Gothic"/>
                <a:sym typeface="Century Gothic"/>
              </a:defRPr>
            </a:pPr>
            <a:r>
              <a:t>Directions:</a:t>
            </a:r>
          </a:p>
          <a:p>
            <a:pPr marL="767291" indent="-767291" algn="l" defTabSz="457200">
              <a:lnSpc>
                <a:spcPts val="11300"/>
              </a:lnSpc>
              <a:spcBef>
                <a:spcPts val="1200"/>
              </a:spcBef>
              <a:buSzPct val="125000"/>
              <a:buChar char="•"/>
              <a:defRPr b="0" sz="5800">
                <a:latin typeface="Century Gothic"/>
                <a:ea typeface="Century Gothic"/>
                <a:cs typeface="Century Gothic"/>
                <a:sym typeface="Century Gothic"/>
              </a:defRPr>
            </a:pPr>
            <a:r>
              <a:t>Do the Ideate Worksheet. Come up with a lot of ideas.</a:t>
            </a:r>
          </a:p>
          <a:p>
            <a:pPr marL="767291" indent="-767291" algn="l" defTabSz="457200">
              <a:lnSpc>
                <a:spcPts val="11300"/>
              </a:lnSpc>
              <a:spcBef>
                <a:spcPts val="1200"/>
              </a:spcBef>
              <a:buSzPct val="125000"/>
              <a:buChar char="•"/>
              <a:defRPr b="0" sz="5800">
                <a:latin typeface="Century Gothic"/>
                <a:ea typeface="Century Gothic"/>
                <a:cs typeface="Century Gothic"/>
                <a:sym typeface="Century Gothic"/>
              </a:defRPr>
            </a:pPr>
            <a:r>
              <a:t>Then, meet as a group and compare solutions. </a:t>
            </a:r>
          </a:p>
          <a:p>
            <a:pPr marL="767291" indent="-767291" algn="l" defTabSz="457200">
              <a:lnSpc>
                <a:spcPts val="11300"/>
              </a:lnSpc>
              <a:spcBef>
                <a:spcPts val="1200"/>
              </a:spcBef>
              <a:buSzPct val="125000"/>
              <a:buChar char="•"/>
              <a:defRPr b="0" sz="5800">
                <a:latin typeface="Century Gothic"/>
                <a:ea typeface="Century Gothic"/>
                <a:cs typeface="Century Gothic"/>
                <a:sym typeface="Century Gothic"/>
              </a:defRPr>
            </a:pPr>
            <a:r>
              <a:t>Choose the “best” solution according to the following criteria:</a:t>
            </a:r>
          </a:p>
          <a:p>
            <a:pPr algn="l" defTabSz="457200">
              <a:defRPr b="0" sz="1300">
                <a:latin typeface="Century Gothic"/>
                <a:ea typeface="Century Gothic"/>
                <a:cs typeface="Century Gothic"/>
                <a:sym typeface="Century Gothic"/>
              </a:defRPr>
            </a:pPr>
          </a:p>
          <a:p>
            <a:pPr lvl="8" marL="1049481" indent="-135081" algn="l" defTabSz="457200">
              <a:buSzPct val="100000"/>
              <a:buChar char="•"/>
              <a:defRPr b="0" i="1" sz="4400">
                <a:latin typeface="Century Gothic"/>
                <a:ea typeface="Century Gothic"/>
                <a:cs typeface="Century Gothic"/>
                <a:sym typeface="Century Gothic"/>
              </a:defRPr>
            </a:pPr>
            <a:r>
              <a:t> </a:t>
            </a:r>
            <a:r>
              <a:rPr b="1">
                <a:solidFill>
                  <a:schemeClr val="accent1"/>
                </a:solidFill>
              </a:rPr>
              <a:t>feasibility</a:t>
            </a:r>
            <a:r>
              <a:t> - Is the solution “do-able” or capable of being accomplished? </a:t>
            </a:r>
          </a:p>
          <a:p>
            <a:pPr lvl="8" marL="1049481" indent="-135081" algn="l" defTabSz="457200">
              <a:buSzPct val="100000"/>
              <a:buChar char="•"/>
              <a:defRPr b="0" i="1" sz="4400">
                <a:latin typeface="Century Gothic"/>
                <a:ea typeface="Century Gothic"/>
                <a:cs typeface="Century Gothic"/>
                <a:sym typeface="Century Gothic"/>
              </a:defRPr>
            </a:pPr>
            <a:r>
              <a:t> </a:t>
            </a:r>
            <a:r>
              <a:rPr b="1">
                <a:solidFill>
                  <a:schemeClr val="accent1"/>
                </a:solidFill>
              </a:rPr>
              <a:t>effectivity</a:t>
            </a:r>
            <a:r>
              <a:t> - Is the solution effective enough to address and solve the problem?</a:t>
            </a:r>
          </a:p>
          <a:p>
            <a:pPr lvl="8" marL="1049481" indent="-135081" algn="l" defTabSz="457200">
              <a:buSzPct val="100000"/>
              <a:buChar char="•"/>
              <a:defRPr b="0" i="1" sz="4400">
                <a:latin typeface="Century Gothic"/>
                <a:ea typeface="Century Gothic"/>
                <a:cs typeface="Century Gothic"/>
                <a:sym typeface="Century Gothic"/>
              </a:defRPr>
            </a:pPr>
            <a:r>
              <a:t> </a:t>
            </a:r>
            <a:r>
              <a:rPr b="1">
                <a:solidFill>
                  <a:schemeClr val="accent1"/>
                </a:solidFill>
              </a:rPr>
              <a:t>efficiency</a:t>
            </a:r>
            <a:r>
              <a:t> - Is the solution something that can be done with less effort, money, or materials?	</a:t>
            </a:r>
          </a:p>
        </p:txBody>
      </p:sp>
      <p:grpSp>
        <p:nvGrpSpPr>
          <p:cNvPr id="185" name="Group"/>
          <p:cNvGrpSpPr/>
          <p:nvPr/>
        </p:nvGrpSpPr>
        <p:grpSpPr>
          <a:xfrm>
            <a:off x="14220470" y="11639457"/>
            <a:ext cx="9684756" cy="1785568"/>
            <a:chOff x="0" y="0"/>
            <a:chExt cx="9684755" cy="1785566"/>
          </a:xfrm>
        </p:grpSpPr>
        <p:pic>
          <p:nvPicPr>
            <p:cNvPr id="183"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184"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89" name="Step 4: We Build and Test"/>
          <p:cNvSpPr txBox="1"/>
          <p:nvPr>
            <p:ph type="title"/>
          </p:nvPr>
        </p:nvSpPr>
        <p:spPr>
          <a:xfrm>
            <a:off x="1778000" y="611230"/>
            <a:ext cx="20828000" cy="1534312"/>
          </a:xfrm>
          <a:prstGeom prst="rect">
            <a:avLst/>
          </a:prstGeom>
        </p:spPr>
        <p:txBody>
          <a:bodyPr/>
          <a:lstStyle>
            <a:lvl1pPr defTabSz="676909">
              <a:defRPr b="1" i="1" sz="9184">
                <a:solidFill>
                  <a:schemeClr val="accent1">
                    <a:hueOff val="114395"/>
                    <a:lumOff val="-24975"/>
                  </a:schemeClr>
                </a:solidFill>
                <a:latin typeface="Century Gothic"/>
                <a:ea typeface="Century Gothic"/>
                <a:cs typeface="Century Gothic"/>
                <a:sym typeface="Century Gothic"/>
              </a:defRPr>
            </a:lvl1pPr>
          </a:lstStyle>
          <a:p>
            <a:pPr/>
            <a:r>
              <a:t>Step 4: We Build and Test</a:t>
            </a:r>
          </a:p>
        </p:txBody>
      </p:sp>
      <p:sp>
        <p:nvSpPr>
          <p:cNvPr id="190" name="Building time! Prototype and test and test!"/>
          <p:cNvSpPr txBox="1"/>
          <p:nvPr/>
        </p:nvSpPr>
        <p:spPr>
          <a:xfrm>
            <a:off x="2258807" y="4778758"/>
            <a:ext cx="19866387" cy="325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lnSpc>
                <a:spcPts val="16500"/>
              </a:lnSpc>
              <a:spcBef>
                <a:spcPts val="1200"/>
              </a:spcBef>
              <a:defRPr b="0" sz="10100">
                <a:latin typeface="Century Gothic"/>
                <a:ea typeface="Century Gothic"/>
                <a:cs typeface="Century Gothic"/>
                <a:sym typeface="Century Gothic"/>
              </a:defRPr>
            </a:lvl1pPr>
          </a:lstStyle>
          <a:p>
            <a:pPr/>
            <a:r>
              <a:t>Building time! Prototype and test and test!</a:t>
            </a:r>
          </a:p>
        </p:txBody>
      </p:sp>
      <p:grpSp>
        <p:nvGrpSpPr>
          <p:cNvPr id="193" name="Group"/>
          <p:cNvGrpSpPr/>
          <p:nvPr/>
        </p:nvGrpSpPr>
        <p:grpSpPr>
          <a:xfrm>
            <a:off x="14220470" y="11652157"/>
            <a:ext cx="9684756" cy="1785568"/>
            <a:chOff x="0" y="0"/>
            <a:chExt cx="9684755" cy="1785566"/>
          </a:xfrm>
        </p:grpSpPr>
        <p:pic>
          <p:nvPicPr>
            <p:cNvPr id="191"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192"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97" name="Step 5: We Share and Listen"/>
          <p:cNvSpPr txBox="1"/>
          <p:nvPr>
            <p:ph type="title"/>
          </p:nvPr>
        </p:nvSpPr>
        <p:spPr>
          <a:xfrm>
            <a:off x="1778000" y="611230"/>
            <a:ext cx="20828000" cy="1534312"/>
          </a:xfrm>
          <a:prstGeom prst="rect">
            <a:avLst/>
          </a:prstGeom>
        </p:spPr>
        <p:txBody>
          <a:bodyPr/>
          <a:lstStyle>
            <a:lvl1pPr defTabSz="676909">
              <a:defRPr b="1" i="1" sz="9184">
                <a:solidFill>
                  <a:schemeClr val="accent1">
                    <a:hueOff val="114395"/>
                    <a:lumOff val="-24975"/>
                  </a:schemeClr>
                </a:solidFill>
                <a:latin typeface="Century Gothic"/>
                <a:ea typeface="Century Gothic"/>
                <a:cs typeface="Century Gothic"/>
                <a:sym typeface="Century Gothic"/>
              </a:defRPr>
            </a:lvl1pPr>
          </a:lstStyle>
          <a:p>
            <a:pPr/>
            <a:r>
              <a:t>Step 5: We Share and Listen</a:t>
            </a:r>
          </a:p>
        </p:txBody>
      </p:sp>
      <p:sp>
        <p:nvSpPr>
          <p:cNvPr id="198" name="Share your product and the story behind it. Listen to the feedback and comments of other people to further improve your solution."/>
          <p:cNvSpPr txBox="1"/>
          <p:nvPr/>
        </p:nvSpPr>
        <p:spPr>
          <a:xfrm>
            <a:off x="2258807" y="3867831"/>
            <a:ext cx="19866387" cy="52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lnSpc>
                <a:spcPct val="117999"/>
              </a:lnSpc>
              <a:defRPr b="0" i="1" sz="7300">
                <a:latin typeface="Century Gothic"/>
                <a:ea typeface="Century Gothic"/>
                <a:cs typeface="Century Gothic"/>
                <a:sym typeface="Century Gothic"/>
              </a:defRPr>
            </a:lvl1pPr>
          </a:lstStyle>
          <a:p>
            <a:pPr/>
            <a:r>
              <a:t>Share your product and the story behind it. Listen to the feedback and comments of other people to further improve your solution. </a:t>
            </a:r>
          </a:p>
        </p:txBody>
      </p:sp>
      <p:grpSp>
        <p:nvGrpSpPr>
          <p:cNvPr id="201" name="Group"/>
          <p:cNvGrpSpPr/>
          <p:nvPr/>
        </p:nvGrpSpPr>
        <p:grpSpPr>
          <a:xfrm>
            <a:off x="14220470" y="11639457"/>
            <a:ext cx="9684756" cy="1785568"/>
            <a:chOff x="0" y="0"/>
            <a:chExt cx="9684755" cy="1785566"/>
          </a:xfrm>
        </p:grpSpPr>
        <p:pic>
          <p:nvPicPr>
            <p:cNvPr id="199"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200"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Mindfulness"/>
          <p:cNvSpPr txBox="1"/>
          <p:nvPr>
            <p:ph type="title"/>
          </p:nvPr>
        </p:nvSpPr>
        <p:spPr>
          <a:xfrm>
            <a:off x="1778000" y="611230"/>
            <a:ext cx="20828000" cy="1534312"/>
          </a:xfrm>
          <a:prstGeom prst="rect">
            <a:avLst/>
          </a:prstGeom>
        </p:spPr>
        <p:txBody>
          <a:bodyPr/>
          <a:lstStyle>
            <a:lvl1pPr defTabSz="676909">
              <a:defRPr b="1" i="1" sz="9184">
                <a:solidFill>
                  <a:schemeClr val="accent1">
                    <a:hueOff val="114395"/>
                    <a:lumOff val="-24975"/>
                  </a:schemeClr>
                </a:solidFill>
                <a:latin typeface="Century Gothic"/>
                <a:ea typeface="Century Gothic"/>
                <a:cs typeface="Century Gothic"/>
                <a:sym typeface="Century Gothic"/>
              </a:defRPr>
            </a:lvl1pPr>
          </a:lstStyle>
          <a:p>
            <a:pPr/>
            <a:r>
              <a:t>Mindfulness</a:t>
            </a:r>
          </a:p>
        </p:txBody>
      </p:sp>
      <p:sp>
        <p:nvSpPr>
          <p:cNvPr id="206" name="Was your initial design the same or different than your final design?…"/>
          <p:cNvSpPr txBox="1"/>
          <p:nvPr/>
        </p:nvSpPr>
        <p:spPr>
          <a:xfrm>
            <a:off x="2338861" y="3764636"/>
            <a:ext cx="19866387" cy="746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148291" indent="-1148291" algn="l" defTabSz="457200">
              <a:lnSpc>
                <a:spcPts val="9800"/>
              </a:lnSpc>
              <a:spcBef>
                <a:spcPts val="1200"/>
              </a:spcBef>
              <a:buSzPct val="100000"/>
              <a:buAutoNum type="arabicPeriod" startAt="1"/>
              <a:defRPr b="0" sz="6200">
                <a:latin typeface="Century Gothic"/>
                <a:ea typeface="Century Gothic"/>
                <a:cs typeface="Century Gothic"/>
                <a:sym typeface="Century Gothic"/>
              </a:defRPr>
            </a:pPr>
            <a:r>
              <a:t>Was your initial design the same or different than your final design? </a:t>
            </a:r>
          </a:p>
          <a:p>
            <a:pPr marL="1148291" indent="-1148291" algn="l" defTabSz="457200">
              <a:lnSpc>
                <a:spcPts val="9800"/>
              </a:lnSpc>
              <a:spcBef>
                <a:spcPts val="1200"/>
              </a:spcBef>
              <a:buSzPct val="100000"/>
              <a:buAutoNum type="arabicPeriod" startAt="1"/>
              <a:defRPr b="0" sz="6200">
                <a:latin typeface="Century Gothic"/>
                <a:ea typeface="Century Gothic"/>
                <a:cs typeface="Century Gothic"/>
                <a:sym typeface="Century Gothic"/>
              </a:defRPr>
            </a:pPr>
            <a:r>
              <a:t>Where did you get stuck? </a:t>
            </a:r>
          </a:p>
          <a:p>
            <a:pPr marL="1148291" indent="-1148291" algn="l" defTabSz="457200">
              <a:lnSpc>
                <a:spcPts val="9800"/>
              </a:lnSpc>
              <a:spcBef>
                <a:spcPts val="1200"/>
              </a:spcBef>
              <a:buSzPct val="100000"/>
              <a:buAutoNum type="arabicPeriod" startAt="1"/>
              <a:defRPr b="0" sz="6200">
                <a:latin typeface="Century Gothic"/>
                <a:ea typeface="Century Gothic"/>
                <a:cs typeface="Century Gothic"/>
                <a:sym typeface="Century Gothic"/>
              </a:defRPr>
            </a:pPr>
            <a:r>
              <a:t>When did you get your best idea? Describe the moment. </a:t>
            </a:r>
          </a:p>
          <a:p>
            <a:pPr marL="1148291" indent="-1148291" algn="l" defTabSz="457200">
              <a:lnSpc>
                <a:spcPts val="9800"/>
              </a:lnSpc>
              <a:spcBef>
                <a:spcPts val="1200"/>
              </a:spcBef>
              <a:buSzPct val="100000"/>
              <a:buAutoNum type="arabicPeriod" startAt="1"/>
              <a:defRPr b="0" sz="6200">
                <a:latin typeface="Century Gothic"/>
                <a:ea typeface="Century Gothic"/>
                <a:cs typeface="Century Gothic"/>
                <a:sym typeface="Century Gothic"/>
              </a:defRPr>
            </a:pPr>
            <a:r>
              <a:t>How well did you capture your partners’ needs? </a:t>
            </a:r>
          </a:p>
        </p:txBody>
      </p:sp>
      <p:grpSp>
        <p:nvGrpSpPr>
          <p:cNvPr id="209" name="Group"/>
          <p:cNvGrpSpPr/>
          <p:nvPr/>
        </p:nvGrpSpPr>
        <p:grpSpPr>
          <a:xfrm>
            <a:off x="14220470" y="11639457"/>
            <a:ext cx="9684756" cy="1785568"/>
            <a:chOff x="0" y="0"/>
            <a:chExt cx="9684755" cy="1785566"/>
          </a:xfrm>
        </p:grpSpPr>
        <p:pic>
          <p:nvPicPr>
            <p:cNvPr id="207"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208"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Reference:…"/>
          <p:cNvSpPr txBox="1"/>
          <p:nvPr/>
        </p:nvSpPr>
        <p:spPr>
          <a:xfrm>
            <a:off x="1262151" y="3294022"/>
            <a:ext cx="21859697"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spcBef>
                <a:spcPts val="5900"/>
              </a:spcBef>
              <a:defRPr b="0" sz="6400">
                <a:latin typeface="Century Gothic"/>
                <a:ea typeface="Century Gothic"/>
                <a:cs typeface="Century Gothic"/>
                <a:sym typeface="Century Gothic"/>
              </a:defRPr>
            </a:pPr>
            <a:r>
              <a:t>Reference: </a:t>
            </a:r>
          </a:p>
          <a:p>
            <a:pPr>
              <a:spcBef>
                <a:spcPts val="5900"/>
              </a:spcBef>
              <a:defRPr b="0" sz="6400">
                <a:latin typeface="Century Gothic"/>
                <a:ea typeface="Century Gothic"/>
                <a:cs typeface="Century Gothic"/>
                <a:sym typeface="Century Gothic"/>
              </a:defRPr>
            </a:pPr>
            <a:r>
              <a:t>A Taste of Design Thinking: Redesigning the Backpack</a:t>
            </a:r>
          </a:p>
          <a:p>
            <a:pPr>
              <a:spcBef>
                <a:spcPts val="5900"/>
              </a:spcBef>
              <a:defRPr b="0" sz="6400">
                <a:latin typeface="Century Gothic"/>
                <a:ea typeface="Century Gothic"/>
                <a:cs typeface="Century Gothic"/>
                <a:sym typeface="Century Gothic"/>
              </a:defRPr>
            </a:pPr>
            <a:r>
              <a:t>Backpack icon - </a:t>
            </a:r>
            <a:r>
              <a:rPr u="sng">
                <a:hlinkClick r:id="rId2" invalidUrl="" action="" tgtFrame="" tooltip="" history="1" highlightClick="0" endSnd="0"/>
              </a:rPr>
              <a:t>ShareIcon</a:t>
            </a:r>
            <a:r>
              <a:t> </a:t>
            </a:r>
          </a:p>
        </p:txBody>
      </p:sp>
      <p:grpSp>
        <p:nvGrpSpPr>
          <p:cNvPr id="216" name="Group"/>
          <p:cNvGrpSpPr/>
          <p:nvPr/>
        </p:nvGrpSpPr>
        <p:grpSpPr>
          <a:xfrm>
            <a:off x="14220470" y="11639457"/>
            <a:ext cx="9684756" cy="1785568"/>
            <a:chOff x="0" y="0"/>
            <a:chExt cx="9684755" cy="1785566"/>
          </a:xfrm>
        </p:grpSpPr>
        <p:pic>
          <p:nvPicPr>
            <p:cNvPr id="214"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215"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
        <p:nvSpPr>
          <p:cNvPr id="217" name="Shape"/>
          <p:cNvSpPr/>
          <p:nvPr/>
        </p:nvSpPr>
        <p:spPr>
          <a:xfrm>
            <a:off x="-2095402" y="-2092762"/>
            <a:ext cx="14942061" cy="15970121"/>
          </a:xfrm>
          <a:custGeom>
            <a:avLst/>
            <a:gdLst/>
            <a:ahLst/>
            <a:cxnLst>
              <a:cxn ang="0">
                <a:pos x="wd2" y="hd2"/>
              </a:cxn>
              <a:cxn ang="5400000">
                <a:pos x="wd2" y="hd2"/>
              </a:cxn>
              <a:cxn ang="10800000">
                <a:pos x="wd2" y="hd2"/>
              </a:cxn>
              <a:cxn ang="16200000">
                <a:pos x="wd2" y="hd2"/>
              </a:cxn>
            </a:cxnLst>
            <a:rect l="0" t="0" r="r" b="b"/>
            <a:pathLst>
              <a:path w="21537" h="21600" fill="norm" stroke="1" extrusionOk="0">
                <a:moveTo>
                  <a:pt x="16002" y="0"/>
                </a:moveTo>
                <a:lnTo>
                  <a:pt x="15692" y="171"/>
                </a:lnTo>
                <a:lnTo>
                  <a:pt x="15886" y="578"/>
                </a:lnTo>
                <a:lnTo>
                  <a:pt x="15308" y="898"/>
                </a:lnTo>
                <a:lnTo>
                  <a:pt x="16044" y="3041"/>
                </a:lnTo>
                <a:lnTo>
                  <a:pt x="15405" y="3377"/>
                </a:lnTo>
                <a:lnTo>
                  <a:pt x="14353" y="2744"/>
                </a:lnTo>
                <a:cubicBezTo>
                  <a:pt x="14137" y="2614"/>
                  <a:pt x="13873" y="2784"/>
                  <a:pt x="13877" y="3051"/>
                </a:cubicBezTo>
                <a:lnTo>
                  <a:pt x="13877" y="3091"/>
                </a:lnTo>
                <a:lnTo>
                  <a:pt x="2084" y="5347"/>
                </a:lnTo>
                <a:cubicBezTo>
                  <a:pt x="1994" y="5133"/>
                  <a:pt x="1750" y="5044"/>
                  <a:pt x="1557" y="5163"/>
                </a:cubicBezTo>
                <a:lnTo>
                  <a:pt x="189" y="6011"/>
                </a:lnTo>
                <a:cubicBezTo>
                  <a:pt x="-16" y="6138"/>
                  <a:pt x="-63" y="6434"/>
                  <a:pt x="92" y="6626"/>
                </a:cubicBezTo>
                <a:lnTo>
                  <a:pt x="779" y="7478"/>
                </a:lnTo>
                <a:cubicBezTo>
                  <a:pt x="871" y="7592"/>
                  <a:pt x="1012" y="7637"/>
                  <a:pt x="1144" y="7604"/>
                </a:cubicBezTo>
                <a:lnTo>
                  <a:pt x="7842" y="17569"/>
                </a:lnTo>
                <a:cubicBezTo>
                  <a:pt x="7796" y="17616"/>
                  <a:pt x="7773" y="17684"/>
                  <a:pt x="7782" y="17753"/>
                </a:cubicBezTo>
                <a:cubicBezTo>
                  <a:pt x="7805" y="17919"/>
                  <a:pt x="7846" y="18228"/>
                  <a:pt x="7866" y="18410"/>
                </a:cubicBezTo>
                <a:cubicBezTo>
                  <a:pt x="7867" y="18424"/>
                  <a:pt x="7870" y="18437"/>
                  <a:pt x="7874" y="18450"/>
                </a:cubicBezTo>
                <a:lnTo>
                  <a:pt x="7811" y="18450"/>
                </a:lnTo>
                <a:lnTo>
                  <a:pt x="6110" y="18999"/>
                </a:lnTo>
                <a:lnTo>
                  <a:pt x="4674" y="20383"/>
                </a:lnTo>
                <a:lnTo>
                  <a:pt x="4674" y="21600"/>
                </a:lnTo>
                <a:lnTo>
                  <a:pt x="11853" y="21600"/>
                </a:lnTo>
                <a:lnTo>
                  <a:pt x="11853" y="20383"/>
                </a:lnTo>
                <a:lnTo>
                  <a:pt x="10417" y="18999"/>
                </a:lnTo>
                <a:lnTo>
                  <a:pt x="8936" y="18522"/>
                </a:lnTo>
                <a:lnTo>
                  <a:pt x="9489" y="18094"/>
                </a:lnTo>
                <a:cubicBezTo>
                  <a:pt x="9571" y="18031"/>
                  <a:pt x="9596" y="17911"/>
                  <a:pt x="9547" y="17817"/>
                </a:cubicBezTo>
                <a:lnTo>
                  <a:pt x="9431" y="17599"/>
                </a:lnTo>
                <a:cubicBezTo>
                  <a:pt x="9405" y="17549"/>
                  <a:pt x="9399" y="17490"/>
                  <a:pt x="9414" y="17435"/>
                </a:cubicBezTo>
                <a:lnTo>
                  <a:pt x="9598" y="16747"/>
                </a:lnTo>
                <a:cubicBezTo>
                  <a:pt x="9619" y="16666"/>
                  <a:pt x="9595" y="16579"/>
                  <a:pt x="9535" y="16525"/>
                </a:cubicBezTo>
                <a:lnTo>
                  <a:pt x="9365" y="16373"/>
                </a:lnTo>
                <a:cubicBezTo>
                  <a:pt x="9291" y="16306"/>
                  <a:pt x="9183" y="16306"/>
                  <a:pt x="9110" y="16374"/>
                </a:cubicBezTo>
                <a:lnTo>
                  <a:pt x="8838" y="16630"/>
                </a:lnTo>
                <a:lnTo>
                  <a:pt x="2301" y="6905"/>
                </a:lnTo>
                <a:cubicBezTo>
                  <a:pt x="2345" y="6870"/>
                  <a:pt x="2380" y="6825"/>
                  <a:pt x="2405" y="6775"/>
                </a:cubicBezTo>
                <a:lnTo>
                  <a:pt x="13948" y="4567"/>
                </a:lnTo>
                <a:cubicBezTo>
                  <a:pt x="14038" y="4712"/>
                  <a:pt x="14225" y="4774"/>
                  <a:pt x="14380" y="4673"/>
                </a:cubicBezTo>
                <a:lnTo>
                  <a:pt x="15437" y="3990"/>
                </a:lnTo>
                <a:cubicBezTo>
                  <a:pt x="15522" y="3936"/>
                  <a:pt x="15571" y="3851"/>
                  <a:pt x="15587" y="3759"/>
                </a:cubicBezTo>
                <a:lnTo>
                  <a:pt x="16161" y="3456"/>
                </a:lnTo>
                <a:lnTo>
                  <a:pt x="15784" y="7603"/>
                </a:lnTo>
                <a:lnTo>
                  <a:pt x="21537" y="4414"/>
                </a:lnTo>
                <a:lnTo>
                  <a:pt x="18153" y="2300"/>
                </a:lnTo>
                <a:lnTo>
                  <a:pt x="16771" y="86"/>
                </a:lnTo>
                <a:lnTo>
                  <a:pt x="16194" y="406"/>
                </a:lnTo>
                <a:lnTo>
                  <a:pt x="16002" y="0"/>
                </a:lnTo>
                <a:close/>
                <a:moveTo>
                  <a:pt x="13884" y="3526"/>
                </a:moveTo>
                <a:lnTo>
                  <a:pt x="13892" y="4143"/>
                </a:lnTo>
                <a:lnTo>
                  <a:pt x="2395" y="6342"/>
                </a:lnTo>
                <a:lnTo>
                  <a:pt x="2213" y="5758"/>
                </a:lnTo>
                <a:lnTo>
                  <a:pt x="13884" y="3526"/>
                </a:lnTo>
                <a:close/>
                <a:moveTo>
                  <a:pt x="1958" y="7124"/>
                </a:moveTo>
                <a:lnTo>
                  <a:pt x="8537" y="16914"/>
                </a:lnTo>
                <a:lnTo>
                  <a:pt x="8143" y="17287"/>
                </a:lnTo>
                <a:lnTo>
                  <a:pt x="1503" y="7406"/>
                </a:lnTo>
                <a:lnTo>
                  <a:pt x="1958" y="7124"/>
                </a:lnTo>
                <a:close/>
              </a:path>
            </a:pathLst>
          </a:custGeom>
          <a:solidFill>
            <a:schemeClr val="accent4">
              <a:hueOff val="-461056"/>
              <a:satOff val="4338"/>
              <a:lumOff val="-10225"/>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Building a Better World…"/>
          <p:cNvSpPr txBox="1"/>
          <p:nvPr/>
        </p:nvSpPr>
        <p:spPr>
          <a:xfrm>
            <a:off x="8661324" y="5545540"/>
            <a:ext cx="15726414" cy="337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10500">
                <a:latin typeface="Century Gothic"/>
                <a:ea typeface="Century Gothic"/>
                <a:cs typeface="Century Gothic"/>
                <a:sym typeface="Century Gothic"/>
              </a:defRPr>
            </a:pPr>
            <a:r>
              <a:t>Building a Better World</a:t>
            </a:r>
          </a:p>
          <a:p>
            <a:pPr algn="l">
              <a:defRPr sz="10500">
                <a:latin typeface="Century Gothic"/>
                <a:ea typeface="Century Gothic"/>
                <a:cs typeface="Century Gothic"/>
                <a:sym typeface="Century Gothic"/>
              </a:defRPr>
            </a:pPr>
            <a:r>
              <a:t>One Idea at a Time</a:t>
            </a:r>
          </a:p>
        </p:txBody>
      </p:sp>
      <p:sp>
        <p:nvSpPr>
          <p:cNvPr id="122" name="Shape"/>
          <p:cNvSpPr/>
          <p:nvPr/>
        </p:nvSpPr>
        <p:spPr>
          <a:xfrm>
            <a:off x="61896" y="1241771"/>
            <a:ext cx="11656574" cy="12454043"/>
          </a:xfrm>
          <a:custGeom>
            <a:avLst/>
            <a:gdLst/>
            <a:ahLst/>
            <a:cxnLst>
              <a:cxn ang="0">
                <a:pos x="wd2" y="hd2"/>
              </a:cxn>
              <a:cxn ang="5400000">
                <a:pos x="wd2" y="hd2"/>
              </a:cxn>
              <a:cxn ang="10800000">
                <a:pos x="wd2" y="hd2"/>
              </a:cxn>
              <a:cxn ang="16200000">
                <a:pos x="wd2" y="hd2"/>
              </a:cxn>
            </a:cxnLst>
            <a:rect l="0" t="0" r="r" b="b"/>
            <a:pathLst>
              <a:path w="21537" h="21600" fill="norm" stroke="1" extrusionOk="0">
                <a:moveTo>
                  <a:pt x="16002" y="0"/>
                </a:moveTo>
                <a:lnTo>
                  <a:pt x="15692" y="171"/>
                </a:lnTo>
                <a:lnTo>
                  <a:pt x="15886" y="578"/>
                </a:lnTo>
                <a:lnTo>
                  <a:pt x="15308" y="898"/>
                </a:lnTo>
                <a:lnTo>
                  <a:pt x="16044" y="3041"/>
                </a:lnTo>
                <a:lnTo>
                  <a:pt x="15405" y="3377"/>
                </a:lnTo>
                <a:lnTo>
                  <a:pt x="14353" y="2744"/>
                </a:lnTo>
                <a:cubicBezTo>
                  <a:pt x="14137" y="2614"/>
                  <a:pt x="13873" y="2784"/>
                  <a:pt x="13877" y="3051"/>
                </a:cubicBezTo>
                <a:lnTo>
                  <a:pt x="13877" y="3091"/>
                </a:lnTo>
                <a:lnTo>
                  <a:pt x="2084" y="5347"/>
                </a:lnTo>
                <a:cubicBezTo>
                  <a:pt x="1994" y="5133"/>
                  <a:pt x="1750" y="5044"/>
                  <a:pt x="1557" y="5163"/>
                </a:cubicBezTo>
                <a:lnTo>
                  <a:pt x="189" y="6011"/>
                </a:lnTo>
                <a:cubicBezTo>
                  <a:pt x="-16" y="6138"/>
                  <a:pt x="-63" y="6434"/>
                  <a:pt x="92" y="6626"/>
                </a:cubicBezTo>
                <a:lnTo>
                  <a:pt x="779" y="7478"/>
                </a:lnTo>
                <a:cubicBezTo>
                  <a:pt x="871" y="7592"/>
                  <a:pt x="1012" y="7637"/>
                  <a:pt x="1144" y="7604"/>
                </a:cubicBezTo>
                <a:lnTo>
                  <a:pt x="7842" y="17569"/>
                </a:lnTo>
                <a:cubicBezTo>
                  <a:pt x="7796" y="17616"/>
                  <a:pt x="7773" y="17684"/>
                  <a:pt x="7782" y="17753"/>
                </a:cubicBezTo>
                <a:cubicBezTo>
                  <a:pt x="7805" y="17919"/>
                  <a:pt x="7846" y="18228"/>
                  <a:pt x="7866" y="18410"/>
                </a:cubicBezTo>
                <a:cubicBezTo>
                  <a:pt x="7867" y="18424"/>
                  <a:pt x="7870" y="18437"/>
                  <a:pt x="7874" y="18450"/>
                </a:cubicBezTo>
                <a:lnTo>
                  <a:pt x="7811" y="18450"/>
                </a:lnTo>
                <a:lnTo>
                  <a:pt x="6110" y="18999"/>
                </a:lnTo>
                <a:lnTo>
                  <a:pt x="4674" y="20383"/>
                </a:lnTo>
                <a:lnTo>
                  <a:pt x="4674" y="21600"/>
                </a:lnTo>
                <a:lnTo>
                  <a:pt x="11853" y="21600"/>
                </a:lnTo>
                <a:lnTo>
                  <a:pt x="11853" y="20383"/>
                </a:lnTo>
                <a:lnTo>
                  <a:pt x="10417" y="18999"/>
                </a:lnTo>
                <a:lnTo>
                  <a:pt x="8936" y="18522"/>
                </a:lnTo>
                <a:lnTo>
                  <a:pt x="9489" y="18094"/>
                </a:lnTo>
                <a:cubicBezTo>
                  <a:pt x="9571" y="18031"/>
                  <a:pt x="9596" y="17911"/>
                  <a:pt x="9547" y="17817"/>
                </a:cubicBezTo>
                <a:lnTo>
                  <a:pt x="9431" y="17599"/>
                </a:lnTo>
                <a:cubicBezTo>
                  <a:pt x="9405" y="17549"/>
                  <a:pt x="9399" y="17490"/>
                  <a:pt x="9414" y="17435"/>
                </a:cubicBezTo>
                <a:lnTo>
                  <a:pt x="9598" y="16747"/>
                </a:lnTo>
                <a:cubicBezTo>
                  <a:pt x="9619" y="16666"/>
                  <a:pt x="9595" y="16579"/>
                  <a:pt x="9535" y="16525"/>
                </a:cubicBezTo>
                <a:lnTo>
                  <a:pt x="9365" y="16373"/>
                </a:lnTo>
                <a:cubicBezTo>
                  <a:pt x="9291" y="16306"/>
                  <a:pt x="9183" y="16306"/>
                  <a:pt x="9110" y="16374"/>
                </a:cubicBezTo>
                <a:lnTo>
                  <a:pt x="8838" y="16630"/>
                </a:lnTo>
                <a:lnTo>
                  <a:pt x="2301" y="6905"/>
                </a:lnTo>
                <a:cubicBezTo>
                  <a:pt x="2345" y="6870"/>
                  <a:pt x="2380" y="6825"/>
                  <a:pt x="2405" y="6775"/>
                </a:cubicBezTo>
                <a:lnTo>
                  <a:pt x="13948" y="4567"/>
                </a:lnTo>
                <a:cubicBezTo>
                  <a:pt x="14038" y="4712"/>
                  <a:pt x="14225" y="4774"/>
                  <a:pt x="14380" y="4673"/>
                </a:cubicBezTo>
                <a:lnTo>
                  <a:pt x="15437" y="3990"/>
                </a:lnTo>
                <a:cubicBezTo>
                  <a:pt x="15522" y="3936"/>
                  <a:pt x="15571" y="3851"/>
                  <a:pt x="15587" y="3759"/>
                </a:cubicBezTo>
                <a:lnTo>
                  <a:pt x="16161" y="3456"/>
                </a:lnTo>
                <a:lnTo>
                  <a:pt x="15784" y="7603"/>
                </a:lnTo>
                <a:lnTo>
                  <a:pt x="21537" y="4414"/>
                </a:lnTo>
                <a:lnTo>
                  <a:pt x="18153" y="2300"/>
                </a:lnTo>
                <a:lnTo>
                  <a:pt x="16771" y="86"/>
                </a:lnTo>
                <a:lnTo>
                  <a:pt x="16194" y="406"/>
                </a:lnTo>
                <a:lnTo>
                  <a:pt x="16002" y="0"/>
                </a:lnTo>
                <a:close/>
                <a:moveTo>
                  <a:pt x="13884" y="3526"/>
                </a:moveTo>
                <a:lnTo>
                  <a:pt x="13892" y="4143"/>
                </a:lnTo>
                <a:lnTo>
                  <a:pt x="2395" y="6342"/>
                </a:lnTo>
                <a:lnTo>
                  <a:pt x="2213" y="5758"/>
                </a:lnTo>
                <a:lnTo>
                  <a:pt x="13884" y="3526"/>
                </a:lnTo>
                <a:close/>
                <a:moveTo>
                  <a:pt x="1958" y="7124"/>
                </a:moveTo>
                <a:lnTo>
                  <a:pt x="8537" y="16914"/>
                </a:lnTo>
                <a:lnTo>
                  <a:pt x="8143" y="17287"/>
                </a:lnTo>
                <a:lnTo>
                  <a:pt x="1503" y="7406"/>
                </a:lnTo>
                <a:lnTo>
                  <a:pt x="1958" y="7124"/>
                </a:lnTo>
                <a:close/>
              </a:path>
            </a:pathLst>
          </a:custGeom>
          <a:solidFill>
            <a:schemeClr val="accent4">
              <a:hueOff val="-461056"/>
              <a:satOff val="4338"/>
              <a:lumOff val="-10225"/>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125" name="Group"/>
          <p:cNvGrpSpPr/>
          <p:nvPr/>
        </p:nvGrpSpPr>
        <p:grpSpPr>
          <a:xfrm>
            <a:off x="14220470" y="11639457"/>
            <a:ext cx="9684756" cy="1785568"/>
            <a:chOff x="0" y="0"/>
            <a:chExt cx="9684755" cy="1785566"/>
          </a:xfrm>
        </p:grpSpPr>
        <p:pic>
          <p:nvPicPr>
            <p:cNvPr id="123" name="Kids Can! Banner.jpeg" descr="Kids Can! Banner.jpeg"/>
            <p:cNvPicPr>
              <a:picLocks noChangeAspect="1"/>
            </p:cNvPicPr>
            <p:nvPr/>
          </p:nvPicPr>
          <p:blipFill>
            <a:blip r:embed="rId2">
              <a:extLst/>
            </a:blip>
            <a:stretch>
              <a:fillRect/>
            </a:stretch>
          </p:blipFill>
          <p:spPr>
            <a:xfrm>
              <a:off x="6510415" y="0"/>
              <a:ext cx="3174341" cy="1785567"/>
            </a:xfrm>
            <a:prstGeom prst="rect">
              <a:avLst/>
            </a:prstGeom>
            <a:ln w="12700" cap="flat">
              <a:noFill/>
              <a:miter lim="400000"/>
            </a:ln>
            <a:effectLst/>
          </p:spPr>
        </p:pic>
        <p:sp>
          <p:nvSpPr>
            <p:cNvPr id="124"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7" name="Image" descr="Image"/>
          <p:cNvPicPr>
            <a:picLocks noChangeAspect="1"/>
          </p:cNvPicPr>
          <p:nvPr/>
        </p:nvPicPr>
        <p:blipFill>
          <a:blip r:embed="rId2">
            <a:alphaModFix amt="86376"/>
            <a:extLst/>
          </a:blip>
          <a:stretch>
            <a:fillRect/>
          </a:stretch>
        </p:blipFill>
        <p:spPr>
          <a:xfrm>
            <a:off x="481139" y="287421"/>
            <a:ext cx="13141159" cy="13141158"/>
          </a:xfrm>
          <a:prstGeom prst="rect">
            <a:avLst/>
          </a:prstGeom>
          <a:ln w="12700">
            <a:miter lim="400000"/>
          </a:ln>
        </p:spPr>
      </p:pic>
      <p:sp>
        <p:nvSpPr>
          <p:cNvPr id="128" name="The Best Backpack Challenge"/>
          <p:cNvSpPr txBox="1"/>
          <p:nvPr/>
        </p:nvSpPr>
        <p:spPr>
          <a:xfrm>
            <a:off x="13985287" y="3552919"/>
            <a:ext cx="10155121" cy="604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sz="12700">
                <a:latin typeface="Century Gothic"/>
                <a:ea typeface="Century Gothic"/>
                <a:cs typeface="Century Gothic"/>
                <a:sym typeface="Century Gothic"/>
              </a:defRPr>
            </a:lvl1pPr>
          </a:lstStyle>
          <a:p>
            <a:pPr/>
            <a:r>
              <a:t>The Best Backpack Challenge </a:t>
            </a:r>
          </a:p>
        </p:txBody>
      </p:sp>
      <p:grpSp>
        <p:nvGrpSpPr>
          <p:cNvPr id="131" name="Group"/>
          <p:cNvGrpSpPr/>
          <p:nvPr/>
        </p:nvGrpSpPr>
        <p:grpSpPr>
          <a:xfrm>
            <a:off x="14220470" y="11639457"/>
            <a:ext cx="9684756" cy="1785568"/>
            <a:chOff x="0" y="0"/>
            <a:chExt cx="9684755" cy="1785566"/>
          </a:xfrm>
        </p:grpSpPr>
        <p:pic>
          <p:nvPicPr>
            <p:cNvPr id="129"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130"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3" name="Image" descr="Image"/>
          <p:cNvPicPr>
            <a:picLocks noChangeAspect="1"/>
          </p:cNvPicPr>
          <p:nvPr/>
        </p:nvPicPr>
        <p:blipFill>
          <a:blip r:embed="rId2">
            <a:alphaModFix amt="29496"/>
            <a:extLst/>
          </a:blip>
          <a:stretch>
            <a:fillRect/>
          </a:stretch>
        </p:blipFill>
        <p:spPr>
          <a:xfrm>
            <a:off x="-1276518" y="287421"/>
            <a:ext cx="13141159" cy="13141158"/>
          </a:xfrm>
          <a:prstGeom prst="rect">
            <a:avLst/>
          </a:prstGeom>
          <a:ln w="12700">
            <a:miter lim="400000"/>
          </a:ln>
        </p:spPr>
      </p:pic>
      <p:sp>
        <p:nvSpPr>
          <p:cNvPr id="134" name="Design your ideal backpack! Now! Use the worksheet!"/>
          <p:cNvSpPr txBox="1"/>
          <p:nvPr/>
        </p:nvSpPr>
        <p:spPr>
          <a:xfrm>
            <a:off x="8236576" y="3364598"/>
            <a:ext cx="15975153" cy="604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5900"/>
              </a:spcBef>
              <a:defRPr b="0" sz="12700">
                <a:latin typeface="Century Gothic"/>
                <a:ea typeface="Century Gothic"/>
                <a:cs typeface="Century Gothic"/>
                <a:sym typeface="Century Gothic"/>
              </a:defRPr>
            </a:lvl1pPr>
          </a:lstStyle>
          <a:p>
            <a:pPr/>
            <a:r>
              <a:t>Design your ideal backpack! Now! Use the worksheet!</a:t>
            </a:r>
          </a:p>
        </p:txBody>
      </p:sp>
      <p:grpSp>
        <p:nvGrpSpPr>
          <p:cNvPr id="137" name="Group"/>
          <p:cNvGrpSpPr/>
          <p:nvPr/>
        </p:nvGrpSpPr>
        <p:grpSpPr>
          <a:xfrm>
            <a:off x="14220470" y="11639457"/>
            <a:ext cx="9684756" cy="1785568"/>
            <a:chOff x="0" y="0"/>
            <a:chExt cx="9684755" cy="1785566"/>
          </a:xfrm>
        </p:grpSpPr>
        <p:pic>
          <p:nvPicPr>
            <p:cNvPr id="135"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136"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9" name="Image" descr="Image"/>
          <p:cNvPicPr>
            <a:picLocks noChangeAspect="1"/>
          </p:cNvPicPr>
          <p:nvPr/>
        </p:nvPicPr>
        <p:blipFill>
          <a:blip r:embed="rId2">
            <a:alphaModFix amt="29496"/>
            <a:extLst/>
          </a:blip>
          <a:stretch>
            <a:fillRect/>
          </a:stretch>
        </p:blipFill>
        <p:spPr>
          <a:xfrm>
            <a:off x="-1276518" y="287421"/>
            <a:ext cx="13141159" cy="13141158"/>
          </a:xfrm>
          <a:prstGeom prst="rect">
            <a:avLst/>
          </a:prstGeom>
          <a:ln w="12700">
            <a:miter lim="400000"/>
          </a:ln>
        </p:spPr>
      </p:pic>
      <p:grpSp>
        <p:nvGrpSpPr>
          <p:cNvPr id="142" name="Group"/>
          <p:cNvGrpSpPr/>
          <p:nvPr/>
        </p:nvGrpSpPr>
        <p:grpSpPr>
          <a:xfrm>
            <a:off x="14220470" y="11639457"/>
            <a:ext cx="9684756" cy="1785568"/>
            <a:chOff x="0" y="0"/>
            <a:chExt cx="9684755" cy="1785566"/>
          </a:xfrm>
        </p:grpSpPr>
        <p:pic>
          <p:nvPicPr>
            <p:cNvPr id="140"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141"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
        <p:nvSpPr>
          <p:cNvPr id="143" name="Oops!That was Problem-Solving approach!"/>
          <p:cNvSpPr txBox="1"/>
          <p:nvPr/>
        </p:nvSpPr>
        <p:spPr>
          <a:xfrm>
            <a:off x="9522941" y="3835399"/>
            <a:ext cx="12870441" cy="604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0" sz="12700">
                <a:latin typeface="Century Gothic"/>
                <a:ea typeface="Century Gothic"/>
                <a:cs typeface="Century Gothic"/>
                <a:sym typeface="Century Gothic"/>
              </a:defRPr>
            </a:pPr>
            <a:r>
              <a:t>Oops!That was </a:t>
            </a:r>
            <a:r>
              <a:rPr b="1">
                <a:solidFill>
                  <a:schemeClr val="accent1"/>
                </a:solidFill>
              </a:rPr>
              <a:t>Problem-Solving</a:t>
            </a:r>
            <a:r>
              <a:rPr b="1">
                <a:solidFill>
                  <a:schemeClr val="accent5">
                    <a:hueOff val="-82419"/>
                    <a:satOff val="-9513"/>
                    <a:lumOff val="-16343"/>
                  </a:schemeClr>
                </a:solidFill>
              </a:rPr>
              <a:t> </a:t>
            </a:r>
            <a:r>
              <a:rPr b="1"/>
              <a:t>approach</a:t>
            </a:r>
            <a:r>
              <a:t>!</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47" name="Group"/>
          <p:cNvGrpSpPr/>
          <p:nvPr/>
        </p:nvGrpSpPr>
        <p:grpSpPr>
          <a:xfrm>
            <a:off x="14220470" y="11639457"/>
            <a:ext cx="9684756" cy="1785568"/>
            <a:chOff x="0" y="0"/>
            <a:chExt cx="9684755" cy="1785566"/>
          </a:xfrm>
        </p:grpSpPr>
        <p:pic>
          <p:nvPicPr>
            <p:cNvPr id="145" name="Kids Can! Banner.jpeg" descr="Kids Can! Banner.jpeg"/>
            <p:cNvPicPr>
              <a:picLocks noChangeAspect="1"/>
            </p:cNvPicPr>
            <p:nvPr/>
          </p:nvPicPr>
          <p:blipFill>
            <a:blip r:embed="rId2">
              <a:extLst/>
            </a:blip>
            <a:stretch>
              <a:fillRect/>
            </a:stretch>
          </p:blipFill>
          <p:spPr>
            <a:xfrm>
              <a:off x="6510415" y="0"/>
              <a:ext cx="3174341" cy="1785567"/>
            </a:xfrm>
            <a:prstGeom prst="rect">
              <a:avLst/>
            </a:prstGeom>
            <a:ln w="12700" cap="flat">
              <a:noFill/>
              <a:miter lim="400000"/>
            </a:ln>
            <a:effectLst/>
          </p:spPr>
        </p:pic>
        <p:sp>
          <p:nvSpPr>
            <p:cNvPr id="146"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pic>
        <p:nvPicPr>
          <p:cNvPr id="148" name="Image" descr="Image"/>
          <p:cNvPicPr>
            <a:picLocks noChangeAspect="1"/>
          </p:cNvPicPr>
          <p:nvPr/>
        </p:nvPicPr>
        <p:blipFill>
          <a:blip r:embed="rId3">
            <a:alphaModFix amt="29496"/>
            <a:extLst/>
          </a:blip>
          <a:stretch>
            <a:fillRect/>
          </a:stretch>
        </p:blipFill>
        <p:spPr>
          <a:xfrm>
            <a:off x="-1276518" y="287421"/>
            <a:ext cx="13141159" cy="13141158"/>
          </a:xfrm>
          <a:prstGeom prst="rect">
            <a:avLst/>
          </a:prstGeom>
          <a:ln w="12700">
            <a:miter lim="400000"/>
          </a:ln>
        </p:spPr>
      </p:pic>
      <p:sp>
        <p:nvSpPr>
          <p:cNvPr id="149" name="Now, we do design-thinking approach!"/>
          <p:cNvSpPr txBox="1"/>
          <p:nvPr/>
        </p:nvSpPr>
        <p:spPr>
          <a:xfrm>
            <a:off x="9529440" y="3584305"/>
            <a:ext cx="12250553" cy="604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0" sz="12700">
                <a:latin typeface="Century Gothic"/>
                <a:ea typeface="Century Gothic"/>
                <a:cs typeface="Century Gothic"/>
                <a:sym typeface="Century Gothic"/>
              </a:defRPr>
            </a:pPr>
            <a:r>
              <a:t>Now, we do</a:t>
            </a:r>
            <a:r>
              <a:rPr b="1">
                <a:solidFill>
                  <a:schemeClr val="accent5">
                    <a:hueOff val="-82419"/>
                    <a:satOff val="-9513"/>
                    <a:lumOff val="-16343"/>
                  </a:schemeClr>
                </a:solidFill>
              </a:rPr>
              <a:t> </a:t>
            </a:r>
            <a:r>
              <a:rPr b="1">
                <a:solidFill>
                  <a:schemeClr val="accent1"/>
                </a:solidFill>
              </a:rPr>
              <a:t>design-thinking </a:t>
            </a:r>
            <a:r>
              <a:t>approach!</a:t>
            </a:r>
          </a:p>
        </p:txBody>
      </p:sp>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1" name="Kids Can!.004.jpeg" descr="Kids Can!.004.jpeg"/>
          <p:cNvPicPr>
            <a:picLocks noChangeAspect="1"/>
          </p:cNvPicPr>
          <p:nvPr/>
        </p:nvPicPr>
        <p:blipFill>
          <a:blip r:embed="rId3">
            <a:extLst/>
          </a:blip>
          <a:srcRect l="18046" t="2359" r="15978" b="0"/>
          <a:stretch>
            <a:fillRect/>
          </a:stretch>
        </p:blipFill>
        <p:spPr>
          <a:xfrm>
            <a:off x="4391113" y="0"/>
            <a:ext cx="16475943" cy="13715821"/>
          </a:xfrm>
          <a:prstGeom prst="rect">
            <a:avLst/>
          </a:prstGeom>
          <a:ln w="25400">
            <a:miter lim="400000"/>
          </a:ln>
          <a:effectLst>
            <a:reflection blurRad="0" stA="50000" stPos="0" endA="0" endPos="40000" dist="0" dir="5400000" fadeDir="5400000" sx="100000" sy="-100000" kx="0" ky="0" algn="bl" rotWithShape="0"/>
          </a:effectLst>
        </p:spPr>
      </p:pic>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57" name="Group"/>
          <p:cNvGrpSpPr/>
          <p:nvPr/>
        </p:nvGrpSpPr>
        <p:grpSpPr>
          <a:xfrm>
            <a:off x="14220470" y="11639457"/>
            <a:ext cx="9684756" cy="1785568"/>
            <a:chOff x="0" y="0"/>
            <a:chExt cx="9684755" cy="1785566"/>
          </a:xfrm>
        </p:grpSpPr>
        <p:pic>
          <p:nvPicPr>
            <p:cNvPr id="155" name="Kids Can! Banner.jpeg" descr="Kids Can! Banner.jpeg"/>
            <p:cNvPicPr>
              <a:picLocks noChangeAspect="1"/>
            </p:cNvPicPr>
            <p:nvPr/>
          </p:nvPicPr>
          <p:blipFill>
            <a:blip r:embed="rId2">
              <a:extLst/>
            </a:blip>
            <a:stretch>
              <a:fillRect/>
            </a:stretch>
          </p:blipFill>
          <p:spPr>
            <a:xfrm>
              <a:off x="6510415" y="0"/>
              <a:ext cx="3174341" cy="1785567"/>
            </a:xfrm>
            <a:prstGeom prst="rect">
              <a:avLst/>
            </a:prstGeom>
            <a:ln w="12700" cap="flat">
              <a:noFill/>
              <a:miter lim="400000"/>
            </a:ln>
            <a:effectLst/>
          </p:spPr>
        </p:pic>
        <p:sp>
          <p:nvSpPr>
            <p:cNvPr id="156"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
        <p:nvSpPr>
          <p:cNvPr id="158" name="OUR JOB: Design something USEFUL &amp; MEANINGFUL for your client."/>
          <p:cNvSpPr txBox="1"/>
          <p:nvPr/>
        </p:nvSpPr>
        <p:spPr>
          <a:xfrm>
            <a:off x="14047086" y="4165600"/>
            <a:ext cx="10031522" cy="538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ts val="14600"/>
              </a:lnSpc>
              <a:spcBef>
                <a:spcPts val="1200"/>
              </a:spcBef>
              <a:defRPr sz="8500">
                <a:latin typeface="Century Gothic"/>
                <a:ea typeface="Century Gothic"/>
                <a:cs typeface="Century Gothic"/>
                <a:sym typeface="Century Gothic"/>
              </a:defRPr>
            </a:pPr>
            <a:r>
              <a:t>OUR JOB: Design something</a:t>
            </a:r>
            <a:r>
              <a:rPr>
                <a:solidFill>
                  <a:schemeClr val="accent5">
                    <a:hueOff val="-82419"/>
                    <a:satOff val="-9513"/>
                    <a:lumOff val="-16343"/>
                  </a:schemeClr>
                </a:solidFill>
              </a:rPr>
              <a:t> </a:t>
            </a:r>
            <a:r>
              <a:rPr>
                <a:solidFill>
                  <a:schemeClr val="accent1"/>
                </a:solidFill>
              </a:rPr>
              <a:t>USEFUL &amp; MEANINGFUL</a:t>
            </a:r>
            <a:r>
              <a:t> for your client.</a:t>
            </a:r>
          </a:p>
        </p:txBody>
      </p:sp>
      <p:pic>
        <p:nvPicPr>
          <p:cNvPr id="159" name="Image" descr="Image"/>
          <p:cNvPicPr>
            <a:picLocks noChangeAspect="1"/>
          </p:cNvPicPr>
          <p:nvPr/>
        </p:nvPicPr>
        <p:blipFill>
          <a:blip r:embed="rId3">
            <a:alphaModFix amt="86376"/>
            <a:extLst/>
          </a:blip>
          <a:stretch>
            <a:fillRect/>
          </a:stretch>
        </p:blipFill>
        <p:spPr>
          <a:xfrm>
            <a:off x="481139" y="287421"/>
            <a:ext cx="13141159" cy="13141158"/>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2000">
        <p:dissolv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tep 1: We Feel"/>
          <p:cNvSpPr txBox="1"/>
          <p:nvPr>
            <p:ph type="title"/>
          </p:nvPr>
        </p:nvSpPr>
        <p:spPr>
          <a:xfrm>
            <a:off x="1778000" y="611230"/>
            <a:ext cx="20828000" cy="1534312"/>
          </a:xfrm>
          <a:prstGeom prst="rect">
            <a:avLst/>
          </a:prstGeom>
        </p:spPr>
        <p:txBody>
          <a:bodyPr/>
          <a:lstStyle>
            <a:lvl1pPr defTabSz="676909">
              <a:defRPr b="1" i="1" sz="9184">
                <a:solidFill>
                  <a:schemeClr val="accent1">
                    <a:lumOff val="-13575"/>
                  </a:schemeClr>
                </a:solidFill>
                <a:latin typeface="Century Gothic"/>
                <a:ea typeface="Century Gothic"/>
                <a:cs typeface="Century Gothic"/>
                <a:sym typeface="Century Gothic"/>
              </a:defRPr>
            </a:lvl1pPr>
          </a:lstStyle>
          <a:p>
            <a:pPr/>
            <a:r>
              <a:t>Step 1: We Feel</a:t>
            </a:r>
          </a:p>
        </p:txBody>
      </p:sp>
      <p:sp>
        <p:nvSpPr>
          <p:cNvPr id="162" name="“empathy”"/>
          <p:cNvSpPr txBox="1"/>
          <p:nvPr/>
        </p:nvSpPr>
        <p:spPr>
          <a:xfrm>
            <a:off x="1778000" y="2045787"/>
            <a:ext cx="20828000" cy="15343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defTabSz="676909">
              <a:defRPr i="1" sz="9184">
                <a:solidFill>
                  <a:schemeClr val="accent1">
                    <a:lumOff val="-13575"/>
                  </a:schemeClr>
                </a:solidFill>
                <a:latin typeface="Century Gothic"/>
                <a:ea typeface="Century Gothic"/>
                <a:cs typeface="Century Gothic"/>
                <a:sym typeface="Century Gothic"/>
              </a:defRPr>
            </a:lvl1pPr>
          </a:lstStyle>
          <a:p>
            <a:pPr/>
            <a:r>
              <a:t>“empathy”</a:t>
            </a:r>
          </a:p>
        </p:txBody>
      </p:sp>
      <p:sp>
        <p:nvSpPr>
          <p:cNvPr id="163" name="Directions:…"/>
          <p:cNvSpPr txBox="1"/>
          <p:nvPr/>
        </p:nvSpPr>
        <p:spPr>
          <a:xfrm>
            <a:off x="2258807" y="4324349"/>
            <a:ext cx="19866387" cy="5067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ts val="11300"/>
              </a:lnSpc>
              <a:spcBef>
                <a:spcPts val="1200"/>
              </a:spcBef>
              <a:defRPr b="0" sz="5800">
                <a:latin typeface="Century Gothic"/>
                <a:ea typeface="Century Gothic"/>
                <a:cs typeface="Century Gothic"/>
                <a:sym typeface="Century Gothic"/>
              </a:defRPr>
            </a:pPr>
            <a:r>
              <a:t>Directions:</a:t>
            </a:r>
          </a:p>
          <a:p>
            <a:pPr marL="767291" indent="-767291" algn="l" defTabSz="457200">
              <a:lnSpc>
                <a:spcPts val="11300"/>
              </a:lnSpc>
              <a:spcBef>
                <a:spcPts val="1200"/>
              </a:spcBef>
              <a:buSzPct val="125000"/>
              <a:buChar char="•"/>
              <a:defRPr b="0" sz="5800">
                <a:latin typeface="Century Gothic"/>
                <a:ea typeface="Century Gothic"/>
                <a:cs typeface="Century Gothic"/>
                <a:sym typeface="Century Gothic"/>
              </a:defRPr>
            </a:pPr>
            <a:r>
              <a:t>Interview your client.</a:t>
            </a:r>
          </a:p>
          <a:p>
            <a:pPr marL="767291" indent="-767291" algn="l" defTabSz="457200">
              <a:lnSpc>
                <a:spcPts val="11300"/>
              </a:lnSpc>
              <a:spcBef>
                <a:spcPts val="1200"/>
              </a:spcBef>
              <a:buSzPct val="125000"/>
              <a:buChar char="•"/>
              <a:defRPr b="0" sz="5800">
                <a:latin typeface="Century Gothic"/>
                <a:ea typeface="Century Gothic"/>
                <a:cs typeface="Century Gothic"/>
                <a:sym typeface="Century Gothic"/>
              </a:defRPr>
            </a:pPr>
            <a:r>
              <a:t>Guide questions are in the </a:t>
            </a:r>
            <a:r>
              <a:rPr b="1" i="1"/>
              <a:t>empathy worksheet</a:t>
            </a:r>
            <a:r>
              <a:t>. </a:t>
            </a:r>
          </a:p>
          <a:p>
            <a:pPr marL="767291" indent="-767291" algn="l" defTabSz="457200">
              <a:lnSpc>
                <a:spcPts val="11300"/>
              </a:lnSpc>
              <a:spcBef>
                <a:spcPts val="1200"/>
              </a:spcBef>
              <a:buSzPct val="125000"/>
              <a:buChar char="•"/>
              <a:defRPr b="0" sz="5800">
                <a:latin typeface="Century Gothic"/>
                <a:ea typeface="Century Gothic"/>
                <a:cs typeface="Century Gothic"/>
                <a:sym typeface="Century Gothic"/>
              </a:defRPr>
            </a:pPr>
            <a:r>
              <a:t>Take note of your client’s answers through writing on the worksheet.</a:t>
            </a:r>
          </a:p>
        </p:txBody>
      </p:sp>
      <p:sp>
        <p:nvSpPr>
          <p:cNvPr id="164" name="Interview Time: 5 minutes"/>
          <p:cNvSpPr txBox="1"/>
          <p:nvPr/>
        </p:nvSpPr>
        <p:spPr>
          <a:xfrm>
            <a:off x="2258807" y="10135902"/>
            <a:ext cx="19866387" cy="1003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lnSpc>
                <a:spcPts val="11300"/>
              </a:lnSpc>
              <a:spcBef>
                <a:spcPts val="1200"/>
              </a:spcBef>
              <a:defRPr i="1" sz="5800">
                <a:latin typeface="Century Gothic"/>
                <a:ea typeface="Century Gothic"/>
                <a:cs typeface="Century Gothic"/>
                <a:sym typeface="Century Gothic"/>
              </a:defRPr>
            </a:lvl1pPr>
          </a:lstStyle>
          <a:p>
            <a:pPr/>
            <a:r>
              <a:t>Interview Time: 5 minutes</a:t>
            </a:r>
          </a:p>
        </p:txBody>
      </p:sp>
      <p:grpSp>
        <p:nvGrpSpPr>
          <p:cNvPr id="167" name="Group"/>
          <p:cNvGrpSpPr/>
          <p:nvPr/>
        </p:nvGrpSpPr>
        <p:grpSpPr>
          <a:xfrm>
            <a:off x="14220470" y="11639457"/>
            <a:ext cx="9684756" cy="1785568"/>
            <a:chOff x="0" y="0"/>
            <a:chExt cx="9684755" cy="1785566"/>
          </a:xfrm>
        </p:grpSpPr>
        <p:pic>
          <p:nvPicPr>
            <p:cNvPr id="165" name="Kids Can! Banner.jpeg" descr="Kids Can! Banner.jpeg"/>
            <p:cNvPicPr>
              <a:picLocks noChangeAspect="1"/>
            </p:cNvPicPr>
            <p:nvPr/>
          </p:nvPicPr>
          <p:blipFill>
            <a:blip r:embed="rId3">
              <a:extLst/>
            </a:blip>
            <a:stretch>
              <a:fillRect/>
            </a:stretch>
          </p:blipFill>
          <p:spPr>
            <a:xfrm>
              <a:off x="6510415" y="0"/>
              <a:ext cx="3174341" cy="1785567"/>
            </a:xfrm>
            <a:prstGeom prst="rect">
              <a:avLst/>
            </a:prstGeom>
            <a:ln w="12700" cap="flat">
              <a:noFill/>
              <a:miter lim="400000"/>
            </a:ln>
            <a:effectLst/>
          </p:spPr>
        </p:pic>
        <p:sp>
          <p:nvSpPr>
            <p:cNvPr id="166" name="Xavier School Innovation Camp…"/>
            <p:cNvSpPr txBox="1"/>
            <p:nvPr/>
          </p:nvSpPr>
          <p:spPr>
            <a:xfrm>
              <a:off x="0" y="227050"/>
              <a:ext cx="6814821" cy="133146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r">
                <a:defRPr b="0" i="1" sz="4000"/>
              </a:pPr>
              <a:r>
                <a:t>Xavier School Innovation Camp</a:t>
              </a:r>
            </a:p>
            <a:p>
              <a:pPr algn="r">
                <a:defRPr b="0" i="1" sz="4000"/>
              </a:pPr>
              <a:r>
                <a:t>Club Collaboration Project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dissolv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